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6" r:id="rId2"/>
    <p:sldId id="288" r:id="rId3"/>
    <p:sldId id="290" r:id="rId4"/>
    <p:sldId id="289" r:id="rId5"/>
    <p:sldId id="313" r:id="rId6"/>
    <p:sldId id="314" r:id="rId7"/>
    <p:sldId id="257" r:id="rId8"/>
    <p:sldId id="259" r:id="rId9"/>
    <p:sldId id="316" r:id="rId10"/>
    <p:sldId id="317" r:id="rId11"/>
    <p:sldId id="319" r:id="rId12"/>
    <p:sldId id="320" r:id="rId13"/>
    <p:sldId id="291" r:id="rId14"/>
    <p:sldId id="294" r:id="rId15"/>
    <p:sldId id="258" r:id="rId16"/>
    <p:sldId id="295" r:id="rId17"/>
    <p:sldId id="298" r:id="rId18"/>
    <p:sldId id="284" r:id="rId19"/>
    <p:sldId id="285" r:id="rId20"/>
    <p:sldId id="296" r:id="rId21"/>
    <p:sldId id="304" r:id="rId22"/>
    <p:sldId id="300" r:id="rId23"/>
    <p:sldId id="292" r:id="rId24"/>
    <p:sldId id="318" r:id="rId25"/>
    <p:sldId id="31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0033CC"/>
    <a:srgbClr val="E3D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62" autoAdjust="0"/>
    <p:restoredTop sz="86938" autoAdjust="0"/>
  </p:normalViewPr>
  <p:slideViewPr>
    <p:cSldViewPr showGuides="1">
      <p:cViewPr>
        <p:scale>
          <a:sx n="84" d="100"/>
          <a:sy n="84" d="100"/>
        </p:scale>
        <p:origin x="7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3/6/2016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2</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a:t>
            </a:r>
            <a:r>
              <a:rPr lang="en-US" baseline="0" dirty="0" smtClean="0"/>
              <a:t>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5</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6</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8</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267371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accuracy = how often are real features</a:t>
            </a:r>
            <a:r>
              <a:rPr lang="en-US" baseline="0" dirty="0" smtClean="0"/>
              <a:t> in the field correctly shown on the map?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User’s accuracy = how often is the class on the map actually truthful in reality; </a:t>
            </a:r>
            <a:r>
              <a:rPr lang="en-US" sz="1200" kern="1200" dirty="0" smtClean="0">
                <a:solidFill>
                  <a:schemeClr val="tx1"/>
                </a:solidFill>
                <a:effectLst/>
                <a:latin typeface="+mn-lt"/>
                <a:ea typeface="+mn-ea"/>
                <a:cs typeface="+mn-cs"/>
              </a:rPr>
              <a:t>It takes errors of commission into account by telling the consumer that, for all areas identified as category X, a certain percentage are actually correct.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12</a:t>
            </a:fld>
            <a:endParaRPr lang="en-US"/>
          </a:p>
        </p:txBody>
      </p:sp>
    </p:spTree>
    <p:extLst>
      <p:ext uri="{BB962C8B-B14F-4D97-AF65-F5344CB8AC3E}">
        <p14:creationId xmlns:p14="http://schemas.microsoft.com/office/powerpoint/2010/main" val="3451460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15</a:t>
            </a:fld>
            <a:endParaRPr lang="en-US"/>
          </a:p>
        </p:txBody>
      </p:sp>
    </p:spTree>
    <p:extLst>
      <p:ext uri="{BB962C8B-B14F-4D97-AF65-F5344CB8AC3E}">
        <p14:creationId xmlns:p14="http://schemas.microsoft.com/office/powerpoint/2010/main" val="142668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3/6/2016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3/6/2016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3/6/2016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3/6/2016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ED3">
            <a:alpha val="14000"/>
          </a:srgbClr>
        </a:solidFill>
        <a:effectLst/>
      </p:bgPr>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3/6/2016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saturation sat="6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257297" y="2286000"/>
            <a:ext cx="6629401" cy="842963"/>
          </a:xfrm>
          <a:solidFill>
            <a:schemeClr val="bg2">
              <a:alpha val="37000"/>
            </a:schemeClr>
          </a:solidFill>
        </p:spPr>
        <p:txBody>
          <a:bodyPr>
            <a:normAutofit fontScale="90000"/>
          </a:bodyPr>
          <a:lstStyle/>
          <a:p>
            <a:pPr algn="ctr"/>
            <a:r>
              <a:rPr lang="en-US" dirty="0" smtClean="0"/>
              <a:t>Tree-based Models</a:t>
            </a:r>
            <a:endParaRPr lang="en-US" sz="2400" dirty="0"/>
          </a:p>
        </p:txBody>
      </p:sp>
      <p:sp>
        <p:nvSpPr>
          <p:cNvPr id="3" name="TextBox 2"/>
          <p:cNvSpPr txBox="1"/>
          <p:nvPr/>
        </p:nvSpPr>
        <p:spPr>
          <a:xfrm>
            <a:off x="2755634" y="3213556"/>
            <a:ext cx="3632726" cy="430887"/>
          </a:xfrm>
          <a:prstGeom prst="rect">
            <a:avLst/>
          </a:prstGeom>
          <a:solidFill>
            <a:schemeClr val="bg2">
              <a:alpha val="37000"/>
            </a:schemeClr>
          </a:solidFill>
        </p:spPr>
        <p:txBody>
          <a:bodyPr wrap="none" rtlCol="0">
            <a:spAutoFit/>
          </a:bodyPr>
          <a:lstStyle/>
          <a:p>
            <a:r>
              <a:rPr lang="en-US" sz="2200" dirty="0" smtClean="0"/>
              <a:t>Presented by: Katey Yoast</a:t>
            </a:r>
            <a:endParaRPr lang="en-US" sz="2200" dirty="0"/>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402807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br>
              <a:rPr lang="en-US" dirty="0" smtClean="0"/>
            </a:br>
            <a:r>
              <a:rPr lang="en-US" dirty="0" smtClean="0"/>
              <a:t>Confusion </a:t>
            </a:r>
            <a:r>
              <a:rPr lang="en-US" dirty="0" smtClean="0"/>
              <a:t>Matrix</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r>
              <a:rPr lang="en-US" sz="2400" b="1" u="sng" dirty="0"/>
              <a:t>Producer’s </a:t>
            </a:r>
            <a:r>
              <a:rPr lang="en-US" sz="2400" b="1" u="sng" dirty="0" smtClean="0"/>
              <a:t>accuracy</a:t>
            </a:r>
          </a:p>
          <a:p>
            <a:pPr marL="0" indent="0">
              <a:spcBef>
                <a:spcPts val="0"/>
              </a:spcBef>
              <a:spcAft>
                <a:spcPts val="0"/>
              </a:spcAft>
              <a:buNone/>
            </a:pPr>
            <a:r>
              <a:rPr lang="en-US" sz="2100" dirty="0"/>
              <a:t> </a:t>
            </a:r>
            <a:r>
              <a:rPr lang="en-US" sz="2100" dirty="0" smtClean="0"/>
              <a:t>  </a:t>
            </a:r>
            <a:r>
              <a:rPr lang="en-US" sz="1900" dirty="0" smtClean="0"/>
              <a:t>How well a certain area can be classified (</a:t>
            </a:r>
            <a:r>
              <a:rPr lang="en-US" sz="1900" i="1" dirty="0" smtClean="0"/>
              <a:t>omission error</a:t>
            </a:r>
            <a:r>
              <a:rPr lang="en-US" sz="1900" dirty="0" smtClean="0"/>
              <a:t>)</a:t>
            </a:r>
          </a:p>
          <a:p>
            <a:pPr marL="0" indent="0">
              <a:buNone/>
            </a:pPr>
            <a:r>
              <a:rPr lang="en-US" sz="2400" b="1" u="sng" dirty="0" smtClean="0"/>
              <a:t>User’s accuracy</a:t>
            </a:r>
          </a:p>
          <a:p>
            <a:pPr marL="0" indent="0">
              <a:spcBef>
                <a:spcPts val="0"/>
              </a:spcBef>
              <a:spcAft>
                <a:spcPts val="0"/>
              </a:spcAft>
              <a:buNone/>
            </a:pPr>
            <a:r>
              <a:rPr lang="en-US" sz="1900" dirty="0" smtClean="0"/>
              <a:t>   Reliability</a:t>
            </a:r>
            <a:r>
              <a:rPr lang="en-US" sz="1900" dirty="0"/>
              <a:t>, probability </a:t>
            </a:r>
            <a:r>
              <a:rPr lang="en-US" sz="1900" dirty="0" smtClean="0"/>
              <a:t>a pixel </a:t>
            </a:r>
            <a:r>
              <a:rPr lang="en-US" sz="1900" dirty="0"/>
              <a:t>class on the map </a:t>
            </a:r>
            <a:r>
              <a:rPr lang="en-US" sz="1900" dirty="0" smtClean="0"/>
              <a:t>   </a:t>
            </a:r>
          </a:p>
          <a:p>
            <a:pPr marL="0" indent="0">
              <a:spcBef>
                <a:spcPts val="0"/>
              </a:spcBef>
              <a:spcAft>
                <a:spcPts val="0"/>
              </a:spcAft>
              <a:buNone/>
            </a:pPr>
            <a:r>
              <a:rPr lang="en-US" sz="1900" dirty="0"/>
              <a:t> </a:t>
            </a:r>
            <a:r>
              <a:rPr lang="en-US" sz="1900" dirty="0" smtClean="0"/>
              <a:t>  represents the category </a:t>
            </a:r>
            <a:r>
              <a:rPr lang="en-US" sz="1900" dirty="0"/>
              <a:t>on the ground (</a:t>
            </a:r>
            <a:r>
              <a:rPr lang="en-US" sz="1900" i="1" dirty="0"/>
              <a:t>commission </a:t>
            </a:r>
            <a:r>
              <a:rPr lang="en-US" sz="1900" i="1" dirty="0" smtClean="0"/>
              <a:t>  </a:t>
            </a:r>
          </a:p>
          <a:p>
            <a:pPr marL="0" indent="0">
              <a:spcBef>
                <a:spcPts val="0"/>
              </a:spcBef>
              <a:spcAft>
                <a:spcPts val="0"/>
              </a:spcAft>
              <a:buNone/>
            </a:pPr>
            <a:r>
              <a:rPr lang="en-US" sz="1900" i="1" dirty="0"/>
              <a:t> </a:t>
            </a:r>
            <a:r>
              <a:rPr lang="en-US" sz="1900" i="1" dirty="0" smtClean="0"/>
              <a:t>  error</a:t>
            </a:r>
            <a:r>
              <a:rPr lang="en-US" sz="1900" dirty="0"/>
              <a:t>)</a:t>
            </a:r>
          </a:p>
          <a:p>
            <a:pPr marL="0" indent="0">
              <a:buNone/>
            </a:pPr>
            <a:r>
              <a:rPr lang="en-US" sz="2400" b="1" u="sng" dirty="0"/>
              <a:t>Overall </a:t>
            </a:r>
            <a:r>
              <a:rPr lang="en-US" sz="2400" b="1" u="sng" dirty="0" smtClean="0"/>
              <a:t>accuracy</a:t>
            </a:r>
            <a:endParaRPr lang="en-US" b="1" dirty="0"/>
          </a:p>
          <a:p>
            <a:pPr marL="0" indent="0">
              <a:spcBef>
                <a:spcPts val="0"/>
              </a:spcBef>
              <a:spcAft>
                <a:spcPts val="0"/>
              </a:spcAft>
              <a:buNone/>
            </a:pPr>
            <a:r>
              <a:rPr lang="en-US" sz="2100" dirty="0" smtClean="0"/>
              <a:t>   </a:t>
            </a:r>
            <a:r>
              <a:rPr lang="en-US" sz="1900" dirty="0" smtClean="0"/>
              <a:t>Dividing </a:t>
            </a:r>
            <a:r>
              <a:rPr lang="en-US" sz="1900" dirty="0"/>
              <a:t>the total </a:t>
            </a:r>
            <a:r>
              <a:rPr lang="en-US" sz="1900" dirty="0" smtClean="0"/>
              <a:t>number of </a:t>
            </a:r>
            <a:r>
              <a:rPr lang="en-US" sz="1900" dirty="0"/>
              <a:t>correct pixels </a:t>
            </a:r>
            <a:r>
              <a:rPr lang="en-US" sz="1900" dirty="0" smtClean="0"/>
              <a:t>   </a:t>
            </a:r>
          </a:p>
          <a:p>
            <a:pPr marL="0" indent="0">
              <a:spcBef>
                <a:spcPts val="0"/>
              </a:spcBef>
              <a:spcAft>
                <a:spcPts val="0"/>
              </a:spcAft>
              <a:buNone/>
            </a:pPr>
            <a:r>
              <a:rPr lang="en-US" sz="1900" dirty="0"/>
              <a:t> </a:t>
            </a:r>
            <a:r>
              <a:rPr lang="en-US" sz="1900" dirty="0" smtClean="0"/>
              <a:t>  (</a:t>
            </a:r>
            <a:r>
              <a:rPr lang="en-US" sz="1900" dirty="0"/>
              <a:t>diagonal) by the </a:t>
            </a:r>
            <a:r>
              <a:rPr lang="en-US" sz="1900" dirty="0" smtClean="0"/>
              <a:t>total number </a:t>
            </a:r>
            <a:r>
              <a:rPr lang="en-US" sz="1900" dirty="0"/>
              <a:t>of pixels in the error </a:t>
            </a:r>
            <a:endParaRPr lang="en-US" sz="1900" dirty="0" smtClean="0"/>
          </a:p>
          <a:p>
            <a:pPr marL="0" indent="0">
              <a:spcBef>
                <a:spcPts val="0"/>
              </a:spcBef>
              <a:spcAft>
                <a:spcPts val="0"/>
              </a:spcAft>
              <a:buNone/>
            </a:pPr>
            <a:r>
              <a:rPr lang="en-US" sz="1900" dirty="0"/>
              <a:t> </a:t>
            </a:r>
            <a:r>
              <a:rPr lang="en-US" sz="1900" dirty="0" smtClean="0"/>
              <a:t>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6" name="Rectangle 5"/>
          <p:cNvSpPr/>
          <p:nvPr/>
        </p:nvSpPr>
        <p:spPr>
          <a:xfrm>
            <a:off x="0" y="6642556"/>
            <a:ext cx="5529552" cy="215444"/>
          </a:xfrm>
          <a:prstGeom prst="rect">
            <a:avLst/>
          </a:prstGeom>
        </p:spPr>
        <p:txBody>
          <a:bodyPr wrap="square">
            <a:spAutoFit/>
          </a:bodyPr>
          <a:lstStyle/>
          <a:p>
            <a:r>
              <a:rPr lang="en-US" sz="800" dirty="0" smtClean="0"/>
              <a:t>Source: http</a:t>
            </a:r>
            <a:r>
              <a:rPr lang="en-US" sz="800" dirty="0"/>
              <a:t>://web.pdx.edu/~jduh/courses/Archive/geog481w07/Students/Mckay_AccuracyAssessment.pdf</a:t>
            </a:r>
          </a:p>
        </p:txBody>
      </p:sp>
    </p:spTree>
    <p:extLst>
      <p:ext uri="{BB962C8B-B14F-4D97-AF65-F5344CB8AC3E}">
        <p14:creationId xmlns:p14="http://schemas.microsoft.com/office/powerpoint/2010/main" val="39420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Confusion Matrix:</a:t>
            </a:r>
            <a:br>
              <a:rPr lang="en-US" dirty="0" smtClean="0"/>
            </a:br>
            <a:r>
              <a:rPr lang="en-US" dirty="0" err="1" smtClean="0"/>
              <a:t>Nauman</a:t>
            </a:r>
            <a:r>
              <a:rPr lang="en-US" dirty="0" smtClean="0"/>
              <a:t> et al., 2015</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3400" y="2286000"/>
            <a:ext cx="7391400" cy="3237755"/>
          </a:xfrm>
          <a:prstGeom prst="rect">
            <a:avLst/>
          </a:prstGeom>
        </p:spPr>
      </p:pic>
      <p:cxnSp>
        <p:nvCxnSpPr>
          <p:cNvPr id="8" name="Straight Arrow Connector 7"/>
          <p:cNvCxnSpPr/>
          <p:nvPr/>
        </p:nvCxnSpPr>
        <p:spPr>
          <a:xfrm>
            <a:off x="7223402" y="1752600"/>
            <a:ext cx="0" cy="17526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70820" y="1075630"/>
            <a:ext cx="1305165" cy="646331"/>
          </a:xfrm>
          <a:prstGeom prst="rect">
            <a:avLst/>
          </a:prstGeom>
          <a:noFill/>
          <a:ln>
            <a:solidFill>
              <a:schemeClr val="tx1"/>
            </a:solidFill>
          </a:ln>
        </p:spPr>
        <p:txBody>
          <a:bodyPr wrap="none" rtlCol="0">
            <a:spAutoFit/>
          </a:bodyPr>
          <a:lstStyle/>
          <a:p>
            <a:pPr algn="ctr"/>
            <a:r>
              <a:rPr lang="en-US" b="1" dirty="0" smtClean="0"/>
              <a:t>User’s</a:t>
            </a:r>
          </a:p>
          <a:p>
            <a:pPr algn="ctr"/>
            <a:r>
              <a:rPr lang="en-US" b="1" dirty="0" smtClean="0"/>
              <a:t>Accuracy</a:t>
            </a:r>
            <a:endParaRPr lang="en-US" b="1" dirty="0"/>
          </a:p>
        </p:txBody>
      </p:sp>
      <p:cxnSp>
        <p:nvCxnSpPr>
          <p:cNvPr id="10" name="Straight Arrow Connector 9"/>
          <p:cNvCxnSpPr/>
          <p:nvPr/>
        </p:nvCxnSpPr>
        <p:spPr>
          <a:xfrm>
            <a:off x="2010236" y="5200589"/>
            <a:ext cx="1425466"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8666" y="4877424"/>
            <a:ext cx="1486305" cy="646331"/>
          </a:xfrm>
          <a:prstGeom prst="rect">
            <a:avLst/>
          </a:prstGeom>
          <a:noFill/>
          <a:ln>
            <a:solidFill>
              <a:schemeClr val="tx1"/>
            </a:solidFill>
          </a:ln>
        </p:spPr>
        <p:txBody>
          <a:bodyPr wrap="none" rtlCol="0">
            <a:spAutoFit/>
          </a:bodyPr>
          <a:lstStyle/>
          <a:p>
            <a:pPr algn="ctr"/>
            <a:r>
              <a:rPr lang="en-US" b="1" dirty="0" smtClean="0"/>
              <a:t>Producer’s</a:t>
            </a:r>
          </a:p>
          <a:p>
            <a:pPr algn="ctr"/>
            <a:r>
              <a:rPr lang="en-US" b="1" dirty="0" smtClean="0"/>
              <a:t>Accuracy</a:t>
            </a:r>
            <a:endParaRPr lang="en-US" b="1" dirty="0"/>
          </a:p>
        </p:txBody>
      </p:sp>
      <p:sp>
        <p:nvSpPr>
          <p:cNvPr id="13" name="TextBox 12"/>
          <p:cNvSpPr txBox="1"/>
          <p:nvPr/>
        </p:nvSpPr>
        <p:spPr>
          <a:xfrm>
            <a:off x="6619635" y="6057155"/>
            <a:ext cx="1305165" cy="646331"/>
          </a:xfrm>
          <a:prstGeom prst="rect">
            <a:avLst/>
          </a:prstGeom>
          <a:noFill/>
          <a:ln>
            <a:solidFill>
              <a:schemeClr val="tx1"/>
            </a:solidFill>
          </a:ln>
        </p:spPr>
        <p:txBody>
          <a:bodyPr wrap="none" rtlCol="0">
            <a:spAutoFit/>
          </a:bodyPr>
          <a:lstStyle/>
          <a:p>
            <a:pPr algn="ctr"/>
            <a:r>
              <a:rPr lang="en-US" b="1" dirty="0" smtClean="0"/>
              <a:t>Overall</a:t>
            </a:r>
          </a:p>
          <a:p>
            <a:pPr algn="ctr"/>
            <a:r>
              <a:rPr lang="en-US" b="1" dirty="0" smtClean="0"/>
              <a:t>Accuracy</a:t>
            </a:r>
            <a:endParaRPr lang="en-US" b="1" dirty="0"/>
          </a:p>
        </p:txBody>
      </p:sp>
      <p:sp>
        <p:nvSpPr>
          <p:cNvPr id="14" name="Rectangle 13"/>
          <p:cNvSpPr/>
          <p:nvPr/>
        </p:nvSpPr>
        <p:spPr>
          <a:xfrm>
            <a:off x="6858000" y="4953000"/>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68065" y="5353398"/>
            <a:ext cx="644728" cy="307777"/>
          </a:xfrm>
          <a:prstGeom prst="rect">
            <a:avLst/>
          </a:prstGeom>
          <a:noFill/>
          <a:ln>
            <a:solidFill>
              <a:schemeClr val="tx1"/>
            </a:solidFill>
          </a:ln>
        </p:spPr>
        <p:txBody>
          <a:bodyPr wrap="none" rtlCol="0">
            <a:spAutoFit/>
          </a:bodyPr>
          <a:lstStyle/>
          <a:p>
            <a:pPr algn="ctr"/>
            <a:r>
              <a:rPr lang="en-US" sz="1400" b="1" i="1" dirty="0" smtClean="0"/>
              <a:t>49/71</a:t>
            </a:r>
            <a:endParaRPr lang="en-US" sz="1400" b="1" i="1" dirty="0"/>
          </a:p>
        </p:txBody>
      </p:sp>
      <p:sp>
        <p:nvSpPr>
          <p:cNvPr id="16" name="TextBox 15"/>
          <p:cNvSpPr txBox="1"/>
          <p:nvPr/>
        </p:nvSpPr>
        <p:spPr>
          <a:xfrm>
            <a:off x="5255294" y="5353398"/>
            <a:ext cx="849913" cy="307777"/>
          </a:xfrm>
          <a:prstGeom prst="rect">
            <a:avLst/>
          </a:prstGeom>
          <a:noFill/>
          <a:ln>
            <a:solidFill>
              <a:schemeClr val="tx1"/>
            </a:solidFill>
          </a:ln>
        </p:spPr>
        <p:txBody>
          <a:bodyPr wrap="none" rtlCol="0">
            <a:spAutoFit/>
          </a:bodyPr>
          <a:lstStyle/>
          <a:p>
            <a:pPr algn="ctr"/>
            <a:r>
              <a:rPr lang="en-US" sz="1400" b="1" i="1" dirty="0" smtClean="0"/>
              <a:t>194/251</a:t>
            </a:r>
            <a:endParaRPr lang="en-US" sz="1400" b="1" i="1" dirty="0"/>
          </a:p>
        </p:txBody>
      </p:sp>
      <p:sp>
        <p:nvSpPr>
          <p:cNvPr id="17" name="TextBox 16"/>
          <p:cNvSpPr txBox="1"/>
          <p:nvPr/>
        </p:nvSpPr>
        <p:spPr>
          <a:xfrm>
            <a:off x="7506737" y="3643836"/>
            <a:ext cx="881986" cy="307777"/>
          </a:xfrm>
          <a:prstGeom prst="rect">
            <a:avLst/>
          </a:prstGeom>
          <a:noFill/>
          <a:ln>
            <a:solidFill>
              <a:schemeClr val="tx1"/>
            </a:solidFill>
          </a:ln>
        </p:spPr>
        <p:txBody>
          <a:bodyPr wrap="square" rtlCol="0">
            <a:spAutoFit/>
          </a:bodyPr>
          <a:lstStyle/>
          <a:p>
            <a:pPr algn="ctr"/>
            <a:r>
              <a:rPr lang="en-US" sz="1400" b="1" i="1" dirty="0" smtClean="0"/>
              <a:t>49/106</a:t>
            </a:r>
            <a:endParaRPr lang="en-US" sz="1400" b="1" i="1" dirty="0"/>
          </a:p>
        </p:txBody>
      </p:sp>
      <p:sp>
        <p:nvSpPr>
          <p:cNvPr id="18" name="TextBox 17"/>
          <p:cNvSpPr txBox="1"/>
          <p:nvPr/>
        </p:nvSpPr>
        <p:spPr>
          <a:xfrm>
            <a:off x="7506738" y="4332427"/>
            <a:ext cx="881985" cy="307777"/>
          </a:xfrm>
          <a:prstGeom prst="rect">
            <a:avLst/>
          </a:prstGeom>
          <a:noFill/>
          <a:ln>
            <a:solidFill>
              <a:schemeClr val="tx1"/>
            </a:solidFill>
          </a:ln>
        </p:spPr>
        <p:txBody>
          <a:bodyPr wrap="square" rtlCol="0">
            <a:spAutoFit/>
          </a:bodyPr>
          <a:lstStyle/>
          <a:p>
            <a:pPr algn="ctr"/>
            <a:r>
              <a:rPr lang="en-US" sz="1400" b="1" i="1" dirty="0" smtClean="0"/>
              <a:t>194/216</a:t>
            </a:r>
            <a:endParaRPr lang="en-US" sz="1400" b="1" i="1" dirty="0"/>
          </a:p>
        </p:txBody>
      </p:sp>
      <mc:AlternateContent xmlns:mc="http://schemas.openxmlformats.org/markup-compatibility/2006">
        <mc:Choice xmlns:a14="http://schemas.microsoft.com/office/drawing/2010/main" Requires="a14">
          <p:sp>
            <p:nvSpPr>
              <p:cNvPr id="19" name="TextBox 18"/>
              <p:cNvSpPr txBox="1"/>
              <p:nvPr/>
            </p:nvSpPr>
            <p:spPr>
              <a:xfrm>
                <a:off x="6729709" y="5469881"/>
                <a:ext cx="987385" cy="495649"/>
              </a:xfrm>
              <a:prstGeom prst="rect">
                <a:avLst/>
              </a:prstGeom>
              <a:noFill/>
              <a:ln>
                <a:solidFill>
                  <a:schemeClr val="tx1"/>
                </a:solidFill>
              </a:ln>
            </p:spPr>
            <p:txBody>
              <a:bodyPr wrap="none" rtlCol="0">
                <a:spAutoFit/>
              </a:bodyPr>
              <a:lstStyle/>
              <a:p>
                <a:pPr/>
                <a14:m>
                  <m:oMathPara xmlns:m="http://schemas.openxmlformats.org/officeDocument/2006/math">
                    <m:oMathParaPr>
                      <m:jc m:val="center"/>
                    </m:oMathParaPr>
                    <m:oMath xmlns:m="http://schemas.openxmlformats.org/officeDocument/2006/math">
                      <m:f>
                        <m:fPr>
                          <m:ctrlPr>
                            <a:rPr lang="en-US" sz="1400" b="1" i="1" dirty="0" smtClean="0">
                              <a:solidFill>
                                <a:schemeClr val="tx1"/>
                              </a:solidFill>
                              <a:latin typeface="Cambria Math" panose="02040503050406030204" pitchFamily="18" charset="0"/>
                            </a:rPr>
                          </m:ctrlPr>
                        </m:fPr>
                        <m:num>
                          <m:r>
                            <a:rPr lang="en-US" sz="1400" b="1" i="1" dirty="0" smtClean="0">
                              <a:solidFill>
                                <a:schemeClr val="tx1"/>
                              </a:solidFill>
                              <a:latin typeface="Cambria Math" panose="02040503050406030204" pitchFamily="18" charset="0"/>
                            </a:rPr>
                            <m:t>𝟏𝟗𝟒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𝟒𝟗</m:t>
                          </m:r>
                        </m:num>
                        <m:den>
                          <m:r>
                            <a:rPr lang="en-US" sz="1400" b="1" i="1" dirty="0" smtClean="0">
                              <a:solidFill>
                                <a:schemeClr val="tx1"/>
                              </a:solidFill>
                              <a:latin typeface="Cambria Math" panose="02040503050406030204" pitchFamily="18" charset="0"/>
                            </a:rPr>
                            <m:t>𝟑𝟐𝟐</m:t>
                          </m:r>
                        </m:den>
                      </m:f>
                    </m:oMath>
                  </m:oMathPara>
                </a14:m>
                <a:endParaRPr lang="en-US" sz="1400" b="1" dirty="0">
                  <a:solidFill>
                    <a:srgbClr val="FF0000"/>
                  </a:solidFill>
                </a:endParaRPr>
              </a:p>
            </p:txBody>
          </p:sp>
        </mc:Choice>
        <mc:Fallback>
          <p:sp>
            <p:nvSpPr>
              <p:cNvPr id="19" name="TextBox 18"/>
              <p:cNvSpPr txBox="1">
                <a:spLocks noRot="1" noChangeAspect="1" noMove="1" noResize="1" noEditPoints="1" noAdjustHandles="1" noChangeArrowheads="1" noChangeShapeType="1" noTextEdit="1"/>
              </p:cNvSpPr>
              <p:nvPr/>
            </p:nvSpPr>
            <p:spPr>
              <a:xfrm>
                <a:off x="6729709" y="5469881"/>
                <a:ext cx="987385" cy="495649"/>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p:sp>
        <p:nvSpPr>
          <p:cNvPr id="20" name="Rectangle 19"/>
          <p:cNvSpPr/>
          <p:nvPr/>
        </p:nvSpPr>
        <p:spPr>
          <a:xfrm>
            <a:off x="5301325" y="4260710"/>
            <a:ext cx="805527"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435702" y="3524934"/>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47529" y="4247777"/>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37351" y="3528669"/>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76169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a:t>
            </a:r>
            <a:r>
              <a:rPr lang="en-US" sz="2400" dirty="0" smtClean="0">
                <a:hlinkClick r:id="rId2"/>
              </a:rPr>
              <a:t>github.com/ncss-tech/stats_for_soil_survey/blob/master/chapters/8_Tree_models/treemodels.md</a:t>
            </a:r>
            <a:r>
              <a:rPr lang="en-US" sz="2400" dirty="0" smtClean="0"/>
              <a:t> </a:t>
            </a:r>
            <a:endParaRPr lang="en-US" sz="2400"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randomForest</a:t>
            </a:r>
            <a:r>
              <a:rPr lang="en-US" dirty="0" smtClean="0"/>
              <a:t> algorithm</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895" b="3000"/>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Instead of fitting a model to the data, a decision tree model </a:t>
            </a:r>
            <a:r>
              <a:rPr lang="en-US" sz="2000" u="sng" dirty="0" smtClean="0"/>
              <a:t>recursively partitions</a:t>
            </a:r>
            <a:r>
              <a:rPr lang="en-US" sz="2000" dirty="0" smtClean="0"/>
              <a:t> the data into </a:t>
            </a:r>
            <a:r>
              <a:rPr lang="en-US" sz="2000" u="sng" dirty="0" smtClean="0"/>
              <a:t>increasingly homogenous</a:t>
            </a:r>
            <a:r>
              <a:rPr lang="en-US" sz="2000" dirty="0" smtClean="0"/>
              <a:t> groups based on values that </a:t>
            </a:r>
            <a:r>
              <a:rPr lang="en-US" sz="2000" u="sng" dirty="0" smtClean="0"/>
              <a:t>minimize a loss function</a:t>
            </a:r>
            <a:r>
              <a:rPr lang="en-US" sz="2000" dirty="0" smtClean="0"/>
              <a:t> (such as Sum of Squared Errors (SSE)) </a:t>
            </a:r>
            <a:r>
              <a:rPr lang="en-US" sz="1800" dirty="0" smtClean="0"/>
              <a:t>(McBratney et al., 2003)</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70514"/>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02872" y="6642556"/>
            <a:ext cx="3861955" cy="215444"/>
          </a:xfrm>
          <a:prstGeom prst="rect">
            <a:avLst/>
          </a:prstGeom>
          <a:noFill/>
        </p:spPr>
        <p:txBody>
          <a:bodyPr wrap="none" rtlCol="0">
            <a:spAutoFit/>
          </a:bodyPr>
          <a:lstStyle/>
          <a:p>
            <a:r>
              <a:rPr lang="en-US" sz="800" dirty="0"/>
              <a:t>Source: http://www2.cs.uregina.ca/~dbd/cs831/notes/ml/dtrees/4_dtrees1.html</a:t>
            </a:r>
          </a:p>
        </p:txBody>
      </p:sp>
      <p:sp>
        <p:nvSpPr>
          <p:cNvPr id="8" name="Rectangle 7"/>
          <p:cNvSpPr/>
          <p:nvPr/>
        </p:nvSpPr>
        <p:spPr>
          <a:xfrm>
            <a:off x="18288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46863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46863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8288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https://github.com/ncss-tech/stats_for_soil_survey/blob/master/chapters/8_Tree_models/treemodels.md</a:t>
            </a:r>
            <a:r>
              <a:rPr lang="en-US" sz="2400" dirty="0"/>
              <a:t> </a:t>
            </a:r>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048876"/>
              </p:ext>
            </p:extLst>
          </p:nvPr>
        </p:nvGraphicFramePr>
        <p:xfrm>
          <a:off x="946404"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err="1" smtClean="0"/>
              <a:t>Brungard</a:t>
            </a:r>
            <a:r>
              <a:rPr lang="en-US" dirty="0" smtClean="0"/>
              <a:t>, C.W., J.L. </a:t>
            </a:r>
            <a:r>
              <a:rPr lang="en-US" dirty="0" err="1" smtClean="0"/>
              <a:t>Boettinger</a:t>
            </a:r>
            <a:r>
              <a:rPr lang="en-US" dirty="0" smtClean="0"/>
              <a:t>, M.C. </a:t>
            </a:r>
            <a:r>
              <a:rPr lang="en-US" dirty="0" err="1" smtClean="0"/>
              <a:t>Duniway</a:t>
            </a:r>
            <a:r>
              <a:rPr lang="en-US" dirty="0" smtClean="0"/>
              <a:t>, S.A. Wills, T.C. Edwards Jr. 2015. Machine learning for predicting soil classes in three semi-arid landscapes. </a:t>
            </a:r>
            <a:r>
              <a:rPr lang="en-US" dirty="0" err="1" smtClean="0"/>
              <a:t>Geoderma</a:t>
            </a:r>
            <a:r>
              <a:rPr lang="en-US" dirty="0" smtClean="0"/>
              <a:t>. 239-240, 68-83. </a:t>
            </a:r>
          </a:p>
          <a:p>
            <a:pPr marL="0" indent="0">
              <a:buNone/>
            </a:pPr>
            <a:r>
              <a:rPr lang="en-US" dirty="0" err="1" smtClean="0"/>
              <a:t>Nauman</a:t>
            </a:r>
            <a:r>
              <a:rPr lang="en-US" dirty="0" smtClean="0"/>
              <a:t>, T.W., J.A. Thompson, S. J. Teets, T.A. Dilliplane, J.W. Bell, S.J. Connolly, H.J. Liebermann, K.M. Yoast. 2015. Ghosts of the forest: mapping </a:t>
            </a:r>
            <a:r>
              <a:rPr lang="en-US" dirty="0" err="1" smtClean="0"/>
              <a:t>pedomemory</a:t>
            </a:r>
            <a:r>
              <a:rPr lang="en-US" dirty="0" smtClean="0"/>
              <a:t> to guide forest restoration. </a:t>
            </a:r>
            <a:r>
              <a:rPr lang="en-US" dirty="0" err="1" smtClean="0"/>
              <a:t>Geoderma</a:t>
            </a:r>
            <a:r>
              <a:rPr lang="en-US" dirty="0" smtClean="0"/>
              <a:t>. 247-248, 51-64.</a:t>
            </a:r>
          </a:p>
          <a:p>
            <a:pPr marL="0" indent="0">
              <a:buNone/>
            </a:pPr>
            <a:r>
              <a:rPr lang="en-US" dirty="0" err="1"/>
              <a:t>Sequeira</a:t>
            </a:r>
            <a:r>
              <a:rPr lang="en-US" dirty="0"/>
              <a:t>, C.H., S.A. Wills, C.A. Seybold, and L.T. West. 2013. Predicting soil bulk density from incomplete datasets. </a:t>
            </a:r>
            <a:r>
              <a:rPr lang="en-US" dirty="0" err="1"/>
              <a:t>Geoderma</a:t>
            </a:r>
            <a:r>
              <a:rPr lang="en-US" dirty="0"/>
              <a:t>. 213: 64-73.</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29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a:srcRect l="25568" t="13203" r="22565" b="8875"/>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a:srcRect l="19500" t="19778" r="19500" b="11778"/>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7758684" cy="4525963"/>
          </a:xfrm>
        </p:spPr>
        <p:txBody>
          <a:bodyPr>
            <a:normAutofit/>
          </a:bodyPr>
          <a:lstStyle/>
          <a:p>
            <a:pPr marL="0" indent="0">
              <a:buNone/>
            </a:pPr>
            <a:r>
              <a:rPr lang="en-GB" altLang="en-US" sz="2600" u="sng" dirty="0" smtClean="0"/>
              <a:t>Recursive Partitioning  (</a:t>
            </a:r>
            <a:r>
              <a:rPr lang="en-GB" altLang="en-US" sz="2600" i="1" u="sng" dirty="0" err="1" smtClean="0"/>
              <a:t>rpart</a:t>
            </a:r>
            <a:r>
              <a:rPr lang="en-GB" altLang="en-US" sz="2600" u="sng" dirty="0" smtClean="0"/>
              <a:t>)</a:t>
            </a:r>
          </a:p>
          <a:p>
            <a:pPr marL="457200" lvl="1" indent="0">
              <a:lnSpc>
                <a:spcPct val="100000"/>
              </a:lnSpc>
              <a:buNone/>
            </a:pPr>
            <a:r>
              <a:rPr lang="en-GB" altLang="en-US" sz="2400" dirty="0" smtClean="0"/>
              <a:t>Produces a regression or classification tree based on recursive binary splits that </a:t>
            </a:r>
            <a:r>
              <a:rPr lang="en-US" altLang="en-US" sz="2400" dirty="0"/>
              <a:t>maximize homogeneity and </a:t>
            </a:r>
            <a:r>
              <a:rPr lang="en-US" altLang="en-US" sz="2400" dirty="0" smtClean="0"/>
              <a:t>minimize </a:t>
            </a:r>
            <a:r>
              <a:rPr lang="en-US" altLang="en-US" sz="2400" dirty="0"/>
              <a:t>impurity.</a:t>
            </a:r>
            <a:endParaRPr lang="en-GB" altLang="en-US" sz="2400" dirty="0" smtClean="0"/>
          </a:p>
          <a:p>
            <a:pPr marL="0" indent="0">
              <a:buNone/>
            </a:pPr>
            <a:r>
              <a:rPr lang="en-GB" sz="2600" u="sng" dirty="0" smtClean="0"/>
              <a:t>Random Forest (</a:t>
            </a:r>
            <a:r>
              <a:rPr lang="en-GB" sz="2600" i="1" u="sng" dirty="0" err="1" smtClean="0"/>
              <a:t>randomForest</a:t>
            </a:r>
            <a:r>
              <a:rPr lang="en-GB" sz="2600" u="sng" dirty="0" smtClean="0"/>
              <a:t>)</a:t>
            </a:r>
          </a:p>
          <a:p>
            <a:pPr marL="457200" lvl="1" indent="0">
              <a:lnSpc>
                <a:spcPct val="100000"/>
              </a:lnSpc>
              <a:buNone/>
            </a:pPr>
            <a:r>
              <a:rPr lang="en-GB" sz="2400" dirty="0" smtClean="0"/>
              <a:t>Produces an ensemble of independent trees (regression or classification) that are built using a random subset of observations that are then split using a random subset of predictors at each node.</a:t>
            </a:r>
            <a:endParaRPr lang="en-US" sz="2400" dirty="0"/>
          </a:p>
        </p:txBody>
      </p:sp>
    </p:spTree>
    <p:extLst>
      <p:ext uri="{BB962C8B-B14F-4D97-AF65-F5344CB8AC3E}">
        <p14:creationId xmlns:p14="http://schemas.microsoft.com/office/powerpoint/2010/main" val="11389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r>
              <a:rPr lang="en-US" altLang="en-US" dirty="0" smtClean="0"/>
              <a:t> algorithm</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14391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00" t="4517" r="5000" b="4517"/>
          <a:stretch/>
        </p:blipFill>
        <p:spPr>
          <a:xfrm>
            <a:off x="927912" y="2514600"/>
            <a:ext cx="6483504" cy="4030662"/>
          </a:xfrm>
          <a:prstGeom prst="rect">
            <a:avLst/>
          </a:prstGeom>
        </p:spPr>
      </p:pic>
    </p:spTree>
    <p:extLst>
      <p:ext uri="{BB962C8B-B14F-4D97-AF65-F5344CB8AC3E}">
        <p14:creationId xmlns:p14="http://schemas.microsoft.com/office/powerpoint/2010/main" val="4116010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9854</TotalTime>
  <Words>1548</Words>
  <Application>Microsoft Office PowerPoint</Application>
  <PresentationFormat>On-screen Show (4:3)</PresentationFormat>
  <Paragraphs>201</Paragraphs>
  <Slides>25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 Math</vt:lpstr>
      <vt:lpstr>Century Schoolbook</vt:lpstr>
      <vt:lpstr>Courier New</vt:lpstr>
      <vt:lpstr>Times New Roman</vt:lpstr>
      <vt:lpstr>Wingdings 2</vt:lpstr>
      <vt:lpstr>View</vt:lpstr>
      <vt:lpstr>Tree-based Models</vt:lpstr>
      <vt:lpstr>What is a Decision Tree?</vt:lpstr>
      <vt:lpstr>Example</vt:lpstr>
      <vt:lpstr>Advantages of Tree-based Models</vt:lpstr>
      <vt:lpstr>Nauman et al., 2015</vt:lpstr>
      <vt:lpstr>Brungard et al., 2015</vt:lpstr>
      <vt:lpstr>Two Most Common Tree-based Models in R</vt:lpstr>
      <vt:lpstr>rpart algorithm</vt:lpstr>
      <vt:lpstr>rpart – Classification Trees</vt:lpstr>
      <vt:lpstr>rpart – Regression Trees</vt:lpstr>
      <vt:lpstr>Internal Validation: Confusion Matrix</vt:lpstr>
      <vt:lpstr>Confusion Matrix: Nauman et al., 2015</vt:lpstr>
      <vt:lpstr>EXERCISE: rpart</vt:lpstr>
      <vt:lpstr>Summary - rpart</vt:lpstr>
      <vt:lpstr>randomForest algorithm</vt:lpstr>
      <vt:lpstr>Variable Importance</vt:lpstr>
      <vt:lpstr>Variable Importance: Regression</vt:lpstr>
      <vt:lpstr>Regression Terms</vt:lpstr>
      <vt:lpstr>Classification Terms</vt:lpstr>
      <vt:lpstr>EXERCISE: randomForest</vt:lpstr>
      <vt:lpstr>Summary - randomForest</vt:lpstr>
      <vt:lpstr>Summary – Tree Models</vt:lpstr>
      <vt:lpstr>Always Remember…</vt:lpstr>
      <vt:lpstr>Review Questions</vt:lpstr>
      <vt:lpstr>References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Katey Yoast</cp:lastModifiedBy>
  <cp:revision>211</cp:revision>
  <dcterms:created xsi:type="dcterms:W3CDTF">2014-07-22T17:36:19Z</dcterms:created>
  <dcterms:modified xsi:type="dcterms:W3CDTF">2016-03-06T14:58:27Z</dcterms:modified>
</cp:coreProperties>
</file>